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78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6249999999999"/>
          <c:y val="0.10976574803149607"/>
          <c:w val="0.78643750000000001"/>
          <c:h val="0.805380413385826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1666666666666706E-2"/>
                  <c:y val="-0.11874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588E-2"/>
                  <c:y val="-0.11902173913043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MUŠKI</c:v>
                </c:pt>
                <c:pt idx="1">
                  <c:v>ŽENSKI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2285552"/>
        <c:axId val="232289904"/>
        <c:axId val="0"/>
      </c:bar3DChart>
      <c:catAx>
        <c:axId val="232285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232289904"/>
        <c:crosses val="autoZero"/>
        <c:auto val="1"/>
        <c:lblAlgn val="ctr"/>
        <c:lblOffset val="100"/>
        <c:noMultiLvlLbl val="0"/>
      </c:catAx>
      <c:valAx>
        <c:axId val="2322899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232285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97560766860665"/>
          <c:y val="0.11563436985631033"/>
          <c:w val="0.71759685609950929"/>
          <c:h val="0.73475888607144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3.5416666666666631E-2"/>
                  <c:y val="-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55072463768116E-2"/>
                  <c:y val="2.4471729169447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284870686629558E-16"/>
                  <c:y val="-1.4124293785310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USTAVNI SUD</c:v>
                </c:pt>
                <c:pt idx="1">
                  <c:v>VRHOVNI SUD</c:v>
                </c:pt>
                <c:pt idx="2">
                  <c:v>APELACIONI SUD</c:v>
                </c:pt>
                <c:pt idx="3">
                  <c:v>OSNOVNI SUD</c:v>
                </c:pt>
                <c:pt idx="4">
                  <c:v>NE ZNAM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0.44</c:v>
                </c:pt>
                <c:pt idx="1">
                  <c:v>0.11</c:v>
                </c:pt>
                <c:pt idx="2">
                  <c:v>0.12</c:v>
                </c:pt>
                <c:pt idx="3">
                  <c:v>7.0000000000000007E-2</c:v>
                </c:pt>
                <c:pt idx="4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363168"/>
        <c:axId val="212354464"/>
      </c:barChart>
      <c:catAx>
        <c:axId val="212363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+mj-lt"/>
              </a:defRPr>
            </a:pPr>
            <a:endParaRPr lang="en-US"/>
          </a:p>
        </c:txPr>
        <c:crossAx val="212354464"/>
        <c:crosses val="autoZero"/>
        <c:auto val="1"/>
        <c:lblAlgn val="ctr"/>
        <c:lblOffset val="100"/>
        <c:noMultiLvlLbl val="0"/>
      </c:catAx>
      <c:valAx>
        <c:axId val="2123544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21236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317"/>
      <c:rAngAx val="0"/>
      <c:perspective val="9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55273134717813E-2"/>
          <c:y val="0.1125"/>
          <c:w val="0.66737901183404691"/>
          <c:h val="0.8743750281214848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explosion val="19"/>
          <c:dPt>
            <c:idx val="0"/>
            <c:bubble3D val="0"/>
            <c:spPr>
              <a:solidFill>
                <a:schemeClr val="accent5"/>
              </a:solidFill>
              <a:ln w="15875" cap="flat" cmpd="sng" algn="ctr">
                <a:solidFill>
                  <a:schemeClr val="accent5">
                    <a:shade val="50000"/>
                    <a:shade val="75000"/>
                    <a:lumMod val="80000"/>
                  </a:schemeClr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lt1"/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.10572851049868774"/>
                  <c:y val="-0.10847268700787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789473684210525"/>
                  <c:y val="0.15372350956130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603106629215216E-2"/>
                  <c:y val="-9.7016197975253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1255237832113053E-2"/>
                  <c:y val="-0.14110528683914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NEMAM</c:v>
                </c:pt>
                <c:pt idx="1">
                  <c:v>DONEKLE</c:v>
                </c:pt>
                <c:pt idx="2">
                  <c:v>IMAM</c:v>
                </c:pt>
                <c:pt idx="3">
                  <c:v>U POTPUNOSTI IMAM POVERENJE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0.54</c:v>
                </c:pt>
                <c:pt idx="1">
                  <c:v>0.44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492901106659916"/>
          <c:y val="0.48069223847019121"/>
          <c:w val="0.22062178631179874"/>
          <c:h val="0.497187176602924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 prstMaterial="clear">
      <a:bevelT w="260350" h="50800" prst="softRound"/>
      <a:bevelB prst="softRound"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72630504520269"/>
          <c:y val="0.11496694597667273"/>
          <c:w val="0.47526049868766446"/>
          <c:h val="0.712890748031496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5300933216681234"/>
                  <c:y val="-0.18964293233399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8221055701368E-2"/>
                  <c:y val="0.35140890142742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5000000000000002"/>
                  <c:y val="-0.1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708333333333333"/>
                  <c:y val="-0.22500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POSTOJI</c:v>
                </c:pt>
                <c:pt idx="1">
                  <c:v>NE POSTOJI</c:v>
                </c:pt>
                <c:pt idx="2">
                  <c:v>NISAM UPOZNAT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0.06</c:v>
                </c:pt>
                <c:pt idx="1">
                  <c:v>0.38</c:v>
                </c:pt>
                <c:pt idx="2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939534120734903"/>
          <c:y val="0.41247785433070888"/>
          <c:w val="0.26518799212598426"/>
          <c:h val="0.380291591224893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0"/>
      <c:rotY val="6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493471128608956"/>
          <c:y val="1.8749999999999999E-2"/>
          <c:w val="0.65594553805774358"/>
          <c:h val="0.8409323326771656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05"/>
                  <c:y val="-3.12500000000000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5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500000000000006E-2"/>
                  <c:y val="-9.3750000000000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166666666666738E-2"/>
                  <c:y val="-6.2500000000000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a) do 20 godina</c:v>
                </c:pt>
                <c:pt idx="1">
                  <c:v>b) 20-40 godina</c:v>
                </c:pt>
                <c:pt idx="2">
                  <c:v>c) 40-60 godina</c:v>
                </c:pt>
                <c:pt idx="3">
                  <c:v>d) preko 60 godina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0.06</c:v>
                </c:pt>
                <c:pt idx="1">
                  <c:v>0.52</c:v>
                </c:pt>
                <c:pt idx="2">
                  <c:v>0.36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2292080"/>
        <c:axId val="232279024"/>
        <c:axId val="0"/>
      </c:bar3DChart>
      <c:catAx>
        <c:axId val="232292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32279024"/>
        <c:crosses val="autoZero"/>
        <c:auto val="1"/>
        <c:lblAlgn val="ctr"/>
        <c:lblOffset val="100"/>
        <c:noMultiLvlLbl val="0"/>
      </c:catAx>
      <c:valAx>
        <c:axId val="2322790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32292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317"/>
      <c:rAngAx val="0"/>
      <c:perspective val="9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55273134717813E-2"/>
          <c:y val="0.1125"/>
          <c:w val="0.66737901183404691"/>
          <c:h val="0.8743750281214848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explosion val="19"/>
          <c:dPt>
            <c:idx val="0"/>
            <c:bubble3D val="0"/>
            <c:spPr>
              <a:solidFill>
                <a:schemeClr val="accent5"/>
              </a:solidFill>
              <a:ln w="15875" cap="flat" cmpd="sng" algn="ctr">
                <a:solidFill>
                  <a:schemeClr val="accent5">
                    <a:shade val="50000"/>
                    <a:shade val="75000"/>
                    <a:lumMod val="80000"/>
                  </a:schemeClr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lt1"/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.10572851049868774"/>
                  <c:y val="-0.10847268700787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9239766081871343E-2"/>
                  <c:y val="0.2880092238470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1907808398950137E-3"/>
                  <c:y val="-0.13332923228346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a) IV stepen</c:v>
                </c:pt>
                <c:pt idx="1">
                  <c:v>b) VII stepen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814534120734907"/>
          <c:y val="0.67497785433070867"/>
          <c:w val="0.26935465879265086"/>
          <c:h val="0.3000442913385826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 prstMaterial="clear">
      <a:bevelT w="260350" h="50800" prst="softRound"/>
      <a:bevelB prst="softRound"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61519393409157"/>
          <c:y val="0.18988546886184679"/>
          <c:w val="0.47526049868766446"/>
          <c:h val="0.712890748031496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8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604167395742199"/>
                  <c:y val="-0.24308181397111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7916666666666666E-2"/>
                  <c:y val="0.1963287401574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3333333333333333"/>
                  <c:y val="-0.180314118489199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773155438903478"/>
                  <c:y val="-0.19001894816623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a) zaposlen</c:v>
                </c:pt>
                <c:pt idx="1">
                  <c:v>b) nezaposlen</c:v>
                </c:pt>
                <c:pt idx="2">
                  <c:v>c) penzioner</c:v>
                </c:pt>
                <c:pt idx="3">
                  <c:v>d) student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0.25</c:v>
                </c:pt>
                <c:pt idx="2">
                  <c:v>7.0000000000000007E-2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939530475357248"/>
          <c:y val="0.55953661206787664"/>
          <c:w val="0.26518799212598426"/>
          <c:h val="0.3187942913385826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6249999999999"/>
          <c:y val="0.10976574803149607"/>
          <c:w val="0.78643750000000001"/>
          <c:h val="0.805380413385826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5416666666666631E-2"/>
                  <c:y val="-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588E-2"/>
                  <c:y val="-0.11902173913043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NE ZNAM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0.73</c:v>
                </c:pt>
                <c:pt idx="2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401536"/>
        <c:axId val="230402080"/>
        <c:axId val="0"/>
      </c:bar3DChart>
      <c:catAx>
        <c:axId val="230401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230402080"/>
        <c:crosses val="autoZero"/>
        <c:auto val="1"/>
        <c:lblAlgn val="ctr"/>
        <c:lblOffset val="100"/>
        <c:noMultiLvlLbl val="0"/>
      </c:catAx>
      <c:valAx>
        <c:axId val="230402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23040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0"/>
      <c:rotY val="6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01804461942253"/>
          <c:y val="3.7499999999999999E-2"/>
          <c:w val="0.65594553805774358"/>
          <c:h val="0.8409323326771656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05"/>
                  <c:y val="-3.12500000000000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5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500000000000006E-2"/>
                  <c:y val="-9.3750000000000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166666666666738E-2"/>
                  <c:y val="-6.2500000000000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NE ZNAM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0.03</c:v>
                </c:pt>
                <c:pt idx="1">
                  <c:v>0.5</c:v>
                </c:pt>
                <c:pt idx="2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2755952"/>
        <c:axId val="2102757584"/>
        <c:axId val="0"/>
      </c:bar3DChart>
      <c:catAx>
        <c:axId val="2102755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02757584"/>
        <c:crosses val="autoZero"/>
        <c:auto val="1"/>
        <c:lblAlgn val="ctr"/>
        <c:lblOffset val="100"/>
        <c:noMultiLvlLbl val="0"/>
      </c:catAx>
      <c:valAx>
        <c:axId val="21027575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0275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61519393409157"/>
          <c:y val="0.18988546886184679"/>
          <c:w val="0.47526049868766446"/>
          <c:h val="0.712890748031496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8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25671303587051603"/>
                  <c:y val="0.144581666596488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4976844561096531"/>
                  <c:y val="-0.194045644027116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5000000000000002"/>
                  <c:y val="-0.1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708333333333333"/>
                  <c:y val="-0.22500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939534120734903"/>
          <c:y val="0.41247785433070888"/>
          <c:w val="0.26518799212598426"/>
          <c:h val="0.31879429133858267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497560766860665"/>
          <c:y val="0.11563436985631033"/>
          <c:w val="0.71759685609950929"/>
          <c:h val="0.734758886071444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5416666666666631E-2"/>
                  <c:y val="-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588E-2"/>
                  <c:y val="-0.11902173913043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739130434782476E-2"/>
                  <c:y val="-1.977401129943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USTAVNI SUD</c:v>
                </c:pt>
                <c:pt idx="1">
                  <c:v>VRHOVNI SUD</c:v>
                </c:pt>
                <c:pt idx="2">
                  <c:v>APELACIONI SUD</c:v>
                </c:pt>
                <c:pt idx="3">
                  <c:v>OSNOVNI SUD</c:v>
                </c:pt>
                <c:pt idx="4">
                  <c:v>NE ZNAM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0.05</c:v>
                </c:pt>
                <c:pt idx="3">
                  <c:v>0.69</c:v>
                </c:pt>
                <c:pt idx="4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360992"/>
        <c:axId val="212352288"/>
        <c:axId val="0"/>
      </c:bar3DChart>
      <c:catAx>
        <c:axId val="21236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+mj-lt"/>
              </a:defRPr>
            </a:pPr>
            <a:endParaRPr lang="en-US"/>
          </a:p>
        </c:txPr>
        <c:crossAx val="212352288"/>
        <c:crosses val="autoZero"/>
        <c:auto val="1"/>
        <c:lblAlgn val="ctr"/>
        <c:lblOffset val="100"/>
        <c:noMultiLvlLbl val="0"/>
      </c:catAx>
      <c:valAx>
        <c:axId val="212352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212360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97560766860665"/>
          <c:y val="0.11563436985631033"/>
          <c:w val="0.71759685609950929"/>
          <c:h val="0.73475888607144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9981884057971014E-2"/>
                  <c:y val="-1.9436236216817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55072463768116E-2"/>
                  <c:y val="2.4471729169447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284870686629558E-16"/>
                  <c:y val="-1.4124293785310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USTAVNI SUD</c:v>
                </c:pt>
                <c:pt idx="1">
                  <c:v>VRHOVNI SUD</c:v>
                </c:pt>
                <c:pt idx="2">
                  <c:v>APELACIONI SUD</c:v>
                </c:pt>
                <c:pt idx="3">
                  <c:v>OSNOVNI SUD</c:v>
                </c:pt>
                <c:pt idx="4">
                  <c:v>NE ZNAM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0.02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0.62</c:v>
                </c:pt>
                <c:pt idx="4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362624"/>
        <c:axId val="212349568"/>
      </c:barChart>
      <c:catAx>
        <c:axId val="212362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+mj-lt"/>
              </a:defRPr>
            </a:pPr>
            <a:endParaRPr lang="en-US"/>
          </a:p>
        </c:txPr>
        <c:crossAx val="212349568"/>
        <c:crosses val="autoZero"/>
        <c:auto val="1"/>
        <c:lblAlgn val="ctr"/>
        <c:lblOffset val="100"/>
        <c:noMultiLvlLbl val="0"/>
      </c:catAx>
      <c:valAx>
        <c:axId val="2123495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212362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9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7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4772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10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074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16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42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4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2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9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0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5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9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3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1124122"/>
            <a:ext cx="7467600" cy="1695278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600" b="0" dirty="0">
                <a:effectLst/>
              </a:rPr>
              <a:t>Ispitivanje javnog mnjenja o poznavanju i poverenju </a:t>
            </a:r>
            <a:r>
              <a:rPr lang="en-GB" sz="3600" b="0" dirty="0" smtClean="0">
                <a:effectLst/>
              </a:rPr>
              <a:t/>
            </a:r>
            <a:br>
              <a:rPr lang="en-GB" sz="3600" b="0" dirty="0" smtClean="0">
                <a:effectLst/>
              </a:rPr>
            </a:br>
            <a:r>
              <a:rPr lang="sr-Latn-RS" sz="3600" b="0" dirty="0" smtClean="0">
                <a:effectLst/>
              </a:rPr>
              <a:t>građana </a:t>
            </a:r>
            <a:r>
              <a:rPr lang="sr-Latn-RS" sz="3600" b="0" dirty="0">
                <a:effectLst/>
              </a:rPr>
              <a:t>u </a:t>
            </a:r>
            <a:r>
              <a:rPr lang="sr-Latn-RS" sz="3600" b="0" dirty="0" smtClean="0">
                <a:effectLst/>
              </a:rPr>
              <a:t>sudski sistem </a:t>
            </a:r>
            <a:r>
              <a:rPr lang="sr-Latn-RS" sz="3600" b="0" dirty="0">
                <a:effectLst/>
              </a:rPr>
              <a:t>na </a:t>
            </a:r>
            <a:r>
              <a:rPr lang="sr-Latn-RS" sz="3600" b="0" dirty="0" smtClean="0">
                <a:effectLst/>
              </a:rPr>
              <a:t>Kosovu</a:t>
            </a:r>
            <a:endParaRPr lang="en-GB" sz="3600" b="0" dirty="0">
              <a:effectLst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990600" y="4171204"/>
            <a:ext cx="29718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400" b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RANILUG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C:\Documents and Settings\Shomi\Desktop\Organizations logos\CSD logo 2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501808"/>
            <a:ext cx="1524000" cy="7832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83" y="5546437"/>
            <a:ext cx="2377440" cy="701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501808"/>
            <a:ext cx="1140491" cy="92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4. KOJI JE PO VAŠEM MIŠLJENJU PRVOSTEPENI SUD NA KOSOVU?</a:t>
            </a:r>
            <a:endParaRPr lang="en-US" sz="28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46191388"/>
              </p:ext>
            </p:extLst>
          </p:nvPr>
        </p:nvGraphicFramePr>
        <p:xfrm>
          <a:off x="1143000" y="1828800"/>
          <a:ext cx="7010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0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5. KOJI SUD KAO DRUGOSTEPENI SUD NA OSNOVU ŽALBE MOŽE RAZMATRATI ILI PONIŠTITI ODLUKU PRVOSTEPENOG SUDA</a:t>
            </a:r>
            <a:endParaRPr lang="en-US" sz="28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52242721"/>
              </p:ext>
            </p:extLst>
          </p:nvPr>
        </p:nvGraphicFramePr>
        <p:xfrm>
          <a:off x="1143000" y="1994594"/>
          <a:ext cx="7010400" cy="4330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5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6. PO VAŠEM MIŠLJENJU U SUDSKOM SISTEMU NA KOSOVU KOJI SUD IMA AUTORITETA DA TUMAČI USTAV I ZAKONE U SAGLASNOSTI SA USTAVOM?</a:t>
            </a:r>
            <a:endParaRPr lang="en-US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83811748"/>
              </p:ext>
            </p:extLst>
          </p:nvPr>
        </p:nvGraphicFramePr>
        <p:xfrm>
          <a:off x="1143000" y="1994594"/>
          <a:ext cx="7010400" cy="4330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04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34271284"/>
              </p:ext>
            </p:extLst>
          </p:nvPr>
        </p:nvGraphicFramePr>
        <p:xfrm>
          <a:off x="1485900" y="1676400"/>
          <a:ext cx="65151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7. DA LI IMATE POVERENJE U KOSOVSKI SUDSKI SISTEM?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77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8. VAŠE POVERENJE U KOSOVSKI SUDSKI SISTEM JE FORMIRAN NA OSNOVU: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21448"/>
              </p:ext>
            </p:extLst>
          </p:nvPr>
        </p:nvGraphicFramePr>
        <p:xfrm>
          <a:off x="967854" y="2209800"/>
          <a:ext cx="7509680" cy="36575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28146"/>
                <a:gridCol w="1219200"/>
                <a:gridCol w="1162334"/>
              </a:tblGrid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Ličnog iskustva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27%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Mišljenja i stavova moje porodice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1%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Mišljenja, iskustva i stavova mojih prijatelja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52%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17%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Onoga što sam naučio u školi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7%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Mišljenja i stavova političara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3%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Mišljenja i stavova verskih vođa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2%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Informacija koje dobijam iz medija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8%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62%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72200" y="1676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  1            2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047522"/>
            <a:ext cx="76962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aseline="30000" dirty="0"/>
              <a:t>Možete navesti dva odgovora, ocena 1 znači da se u potpunosti slažete, ocena 2 da se slažete sa iznetom tvrdnjom.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5544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9. PO VAŠEM MIŠLJENJU DA LI NA KOSOVU POSTOJI BESPLATNA PRAVNA POMOĆ?</a:t>
            </a:r>
            <a:endParaRPr lang="en-US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96432835"/>
              </p:ext>
            </p:extLst>
          </p:nvPr>
        </p:nvGraphicFramePr>
        <p:xfrm>
          <a:off x="1447800" y="1600200"/>
          <a:ext cx="68580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75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78150980"/>
              </p:ext>
            </p:extLst>
          </p:nvPr>
        </p:nvGraphicFramePr>
        <p:xfrm>
          <a:off x="1600200" y="1447800"/>
          <a:ext cx="6096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POL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49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9423097"/>
              </p:ext>
            </p:extLst>
          </p:nvPr>
        </p:nvGraphicFramePr>
        <p:xfrm>
          <a:off x="1447800" y="2057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GODINE STAROSTI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0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69700500"/>
              </p:ext>
            </p:extLst>
          </p:nvPr>
        </p:nvGraphicFramePr>
        <p:xfrm>
          <a:off x="1485900" y="1676400"/>
          <a:ext cx="65151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STEPEN OBRAZOVANJA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956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42017846"/>
              </p:ext>
            </p:extLst>
          </p:nvPr>
        </p:nvGraphicFramePr>
        <p:xfrm>
          <a:off x="1447800" y="1447800"/>
          <a:ext cx="68580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TRENUTNI STATUS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72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1. DA LI U VAŠOJ OPŠTINI POSTOJI SUD?</a:t>
            </a:r>
            <a:endParaRPr lang="en-US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12474312"/>
              </p:ext>
            </p:extLst>
          </p:nvPr>
        </p:nvGraphicFramePr>
        <p:xfrm>
          <a:off x="1600200" y="1447800"/>
          <a:ext cx="6096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3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20835001"/>
              </p:ext>
            </p:extLst>
          </p:nvPr>
        </p:nvGraphicFramePr>
        <p:xfrm>
          <a:off x="1447800" y="2057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2. DA LI U VAŠOJ OPŠTINI POSTOJI ODELJENJE OSNOVNOG SUDA?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311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/>
              <a:t>3</a:t>
            </a:r>
            <a:r>
              <a:rPr lang="sr-Latn-RS" sz="2800" b="1" dirty="0" smtClean="0"/>
              <a:t>. DA LI STE DO SADA IMALI PRILIKE DA KORISTITE SUDSKE USLUGE ILI DA SE OBRAĆATE SUDU NA BILO KOJI NAČIN?</a:t>
            </a:r>
            <a:endParaRPr lang="en-US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04924055"/>
              </p:ext>
            </p:extLst>
          </p:nvPr>
        </p:nvGraphicFramePr>
        <p:xfrm>
          <a:off x="1447800" y="1600200"/>
          <a:ext cx="68580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726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AKO JE ODGOVOR POZITIVAN, ZAOKRUŽITE JEDAN OD NAVEDENIH RAZLOGA: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348359"/>
              </p:ext>
            </p:extLst>
          </p:nvPr>
        </p:nvGraphicFramePr>
        <p:xfrm>
          <a:off x="967854" y="2209800"/>
          <a:ext cx="7509681" cy="36575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452282"/>
                <a:gridCol w="2057399"/>
              </a:tblGrid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 dirty="0">
                          <a:effectLst/>
                        </a:rPr>
                        <a:t>Povodom imovinskih pitanja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6%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Prenosa imovine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14%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Povodom porodičnih neslaganja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8%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Zbog overe dokumenata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34%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Povodom ekonomskih pitanja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16%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Zbog ugroženih ljuskih prava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17%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 dirty="0">
                          <a:effectLst/>
                        </a:rPr>
                        <a:t>Uzurpacije imovine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5%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7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</TotalTime>
  <Words>284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Facet</vt:lpstr>
      <vt:lpstr>Ispitivanje javnog mnjenja o poznavanju i poverenju  građana u sudski sistem na Kosovu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sHoMY</dc:creator>
  <cp:lastModifiedBy>KYPD</cp:lastModifiedBy>
  <cp:revision>92</cp:revision>
  <dcterms:created xsi:type="dcterms:W3CDTF">2012-08-02T08:42:29Z</dcterms:created>
  <dcterms:modified xsi:type="dcterms:W3CDTF">2014-04-17T21:30:34Z</dcterms:modified>
</cp:coreProperties>
</file>